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60"/>
  </p:notesMasterIdLst>
  <p:sldIdLst>
    <p:sldId id="256" r:id="rId2"/>
    <p:sldId id="257" r:id="rId3"/>
    <p:sldId id="258" r:id="rId4"/>
    <p:sldId id="31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9144000" cy="5143500" type="screen16x9"/>
  <p:notesSz cx="6858000" cy="9144000"/>
  <p:embeddedFontLst>
    <p:embeddedFont>
      <p:font typeface="Amatic SC" panose="020B0604020202020204" charset="-79"/>
      <p:regular r:id="rId61"/>
      <p:bold r:id="rId62"/>
    </p:embeddedFont>
    <p:embeddedFont>
      <p:font typeface="Inconsolata" panose="020B0604020202020204" charset="0"/>
      <p:regular r:id="rId63"/>
      <p:bold r:id="rId64"/>
    </p:embeddedFont>
    <p:embeddedFont>
      <p:font typeface="Roboto" panose="020B0604020202020204" charset="0"/>
      <p:regular r:id="rId65"/>
      <p:bold r:id="rId66"/>
      <p:italic r:id="rId67"/>
      <p:boldItalic r:id="rId68"/>
    </p:embeddedFont>
    <p:embeddedFont>
      <p:font typeface="Roboto Light" panose="020B0604020202020204" charset="0"/>
      <p:regular r:id="rId69"/>
      <p:bold r:id="rId70"/>
      <p:italic r:id="rId71"/>
      <p:boldItalic r:id="rId72"/>
    </p:embeddedFont>
    <p:embeddedFont>
      <p:font typeface="Roboto Medium" panose="020B0604020202020204" charset="0"/>
      <p:regular r:id="rId73"/>
      <p:bold r:id="rId74"/>
      <p:italic r:id="rId75"/>
      <p:boldItalic r:id="rId76"/>
    </p:embeddedFont>
    <p:embeddedFont>
      <p:font typeface="Roboto Thin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1C83A-C657-4A30-A440-29A191452008}">
  <a:tblStyle styleId="{ABF1C83A-C657-4A30-A440-29A1914520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980" autoAdjust="0"/>
  </p:normalViewPr>
  <p:slideViewPr>
    <p:cSldViewPr snapToGrid="0">
      <p:cViewPr varScale="1">
        <p:scale>
          <a:sx n="168" d="100"/>
          <a:sy n="168" d="100"/>
        </p:scale>
        <p:origin x="2842" y="106"/>
      </p:cViewPr>
      <p:guideLst>
        <p:guide pos="3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font" Target="fonts/font16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hhRVO5EOg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6:30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4ee4230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4ee4230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section where you will probably need notes to refer back to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4ee42309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4ee42309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I’ve noticed that many people don’t have clearly organized directory structures.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things get more complex it’s important to make sure things are organized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easy to get lost otherwise – as you may have noticed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create things in the GitLab repo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shutterstock_575384821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4ee42309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4ee42309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need to understand every activity we 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stuck – ask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will just redo the activity if that’s what it takes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Stay after if you want more help on an 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HW is a superset of all the things from the activities. You cannot do it without understanding the </a:t>
            </a:r>
            <a:r>
              <a:rPr lang="en-US" dirty="0" err="1"/>
              <a:t>activites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Hands-on experience is better than just reading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4ee4230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4ee4230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533a6018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533a6018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4ee42309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4ee423090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ee42309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ee42309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– 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 – 4%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– 10%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Compiled to JavaScript – 83%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HTML/CSS is abstracted and basically included as part of our JavaScript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4ee423090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4ee423090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ee42309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ee42309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4ee42309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54ee42309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630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4ee42309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4ee42309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4ee4230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4ee42309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4ee42309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4ee42309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minutes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4ee423090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4ee423090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10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533a6018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533a6018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4ee423090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4ee423090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4ee42309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4ee42309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 is an example of a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code lives in the JavaScript engine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Kind of like bootstrap gives us pre-built stuff, functions do that in languages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 certain to show students how the </a:t>
            </a:r>
            <a:r>
              <a:rPr lang="en-US" dirty="0"/>
              <a:t>console.log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statement can be used to display text, variables, or a combination of the two.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4ee423090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4ee423090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ee423090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ee423090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4ee423090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4ee423090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4ee4230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54ee42309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630-32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bootstrap do as much work for you as you can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4ee4230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4ee4230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4ee423090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4ee423090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</a:t>
            </a:r>
            <a:r>
              <a:rPr lang="en" dirty="0">
                <a:solidFill>
                  <a:schemeClr val="dk1"/>
                </a:solidFill>
              </a:rPr>
              <a:t> 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Why would you use one over the other?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9e6098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9e60985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49e6098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49e6098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ee423090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ee423090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 functions that "give you something back" are said to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something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 </a:t>
            </a:r>
            <a:r>
              <a:rPr lang="en-US" dirty="0"/>
              <a:t>prompt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dirty="0"/>
              <a:t>confirm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whatever the user enters in the text prompt.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49e60985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49e60985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4ee42309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4ee42309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15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533a601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533a601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467e30a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467e30a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149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67e30ab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67e30ab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// Here we create our prompt and confirm variables which will store user input.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confirmSushi</a:t>
            </a:r>
            <a:r>
              <a:rPr lang="en-US" dirty="0"/>
              <a:t> = confirm("Do you like sushi?");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confirmGingerTea</a:t>
            </a:r>
            <a:r>
              <a:rPr lang="en-US" dirty="0"/>
              <a:t> = confirm("Do you like Ginger Tea?");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sushiType</a:t>
            </a:r>
            <a:r>
              <a:rPr lang="en-US" dirty="0"/>
              <a:t> = prompt("What kind of sushi do you like?");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sushi (</a:t>
            </a:r>
            <a:r>
              <a:rPr lang="en-US" dirty="0" err="1"/>
              <a:t>confirmSushi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if (</a:t>
            </a:r>
            <a:r>
              <a:rPr lang="en-US" dirty="0" err="1"/>
              <a:t>confirmSushi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" + </a:t>
            </a:r>
            <a:r>
              <a:rPr lang="en-US" dirty="0" err="1"/>
              <a:t>sushiType</a:t>
            </a:r>
            <a:r>
              <a:rPr lang="en-US" dirty="0"/>
              <a:t> + "!");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ginger tea (</a:t>
            </a:r>
            <a:r>
              <a:rPr lang="en-US" dirty="0" err="1"/>
              <a:t>confirmGingerTea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if (</a:t>
            </a:r>
            <a:r>
              <a:rPr lang="en-US" dirty="0" err="1"/>
              <a:t>confirmGingerTea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ginger tea!!");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neither of the previous condition were true,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don't like sushi or ginger tea.");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533a6018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533a6018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533a601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5533a601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15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Add more to birth year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If &gt; 199X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533a60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5533a60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Slack out the video review for this activity which can be found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https://www.youtube.com/watch?v=rlhhRVO5EOg"/>
              </a:rPr>
              <a:t>here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https://www.youtube.com/watch?v=rlhhRVO5EOg</a:t>
            </a: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533a601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533a601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467e30ab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467e30ab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10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467e30ab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467e30abf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 have a collection of markers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467e30abf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467e30abf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4ee42309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4ee42309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467e30abf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467e30abf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5467e30abf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5467e30abf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5467e30abf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5467e30abf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arrays-demo.html in 11-ArraysDemo. Show students how this example matches the one in the slides.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 out how the index system works (i.e. starts at 0 and ends one before the length).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it myself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Our array of zoo animals.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['Zebra', 'Rhino', 'Giraffe', 'Owl'];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4 to the console because there are 4 items in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Rhino to the console. Remember, the first item in an array has an index position of 0!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[1]);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undefined... because the last index ("Owl") is 3.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[4]);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467e30abf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467e30abf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7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467e30abf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467e30abf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467e30abf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467e30abf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it</a:t>
            </a: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467e30abf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467e30abf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533a6018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533a6018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467e30abf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467e30abf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12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second challenge, students should go back to the first example shown in class (the js-dissect.html file in 01-CodeDissection. Have them re-examine the code to see if they understand it better.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shutterstock_795217711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4ee42309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4ee42309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4ee42309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4ee42309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 JavaScript will require having a lot of "little pieces" of code in your mind floating around. The key is in knowing how these pieces fit together to build useful things.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shutterstock_184763024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4"/>
          <p:cNvSpPr txBox="1">
            <a:spLocks noGrp="1"/>
          </p:cNvSpPr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Take Notes!</a:t>
            </a:r>
            <a:endParaRPr/>
          </a:p>
        </p:txBody>
      </p:sp>
      <p:sp>
        <p:nvSpPr>
          <p:cNvPr id="1125" name="Google Shape;1125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26" name="Google Shape;1126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32" name="Google Shape;1132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3" name="Google Shape;11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5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5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 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tips: </a:t>
            </a:r>
            <a:endParaRPr/>
          </a:p>
        </p:txBody>
      </p:sp>
      <p:sp>
        <p:nvSpPr>
          <p:cNvPr id="1142" name="Google Shape;114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43" name="Google Shape;1143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45" name="Google Shape;1145;p6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 class activities at home. </a:t>
            </a:r>
            <a:endParaRPr sz="1800"/>
          </a:p>
        </p:txBody>
      </p:sp>
      <p:sp>
        <p:nvSpPr>
          <p:cNvPr id="1146" name="Google Shape;1146;p6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47" name="Google Shape;1147;p6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Partner 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01-CodeDissection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A big part of being a developer is learning on the fly!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 dirty="0"/>
              <a:t>Instructions sent via Slack</a:t>
            </a:r>
            <a:endParaRPr sz="1800" b="1" dirty="0"/>
          </a:p>
        </p:txBody>
      </p:sp>
      <p:sp>
        <p:nvSpPr>
          <p:cNvPr id="1153" name="Google Shape;115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54" name="Google Shape;1154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61" name="Google Shape;116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01-CodeDissection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3" name="Google Shape;1163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1352550" y="23476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7" name="Google Shape;1167;p68"/>
          <p:cNvGrpSpPr/>
          <p:nvPr/>
        </p:nvGrpSpPr>
        <p:grpSpPr>
          <a:xfrm>
            <a:off x="457200" y="2347636"/>
            <a:ext cx="776889" cy="621300"/>
            <a:chOff x="457200" y="1378813"/>
            <a:chExt cx="776889" cy="621300"/>
          </a:xfrm>
        </p:grpSpPr>
        <p:sp>
          <p:nvSpPr>
            <p:cNvPr id="1168" name="Google Shape;1168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69" name="Google Shape;1169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68"/>
          <p:cNvGrpSpPr/>
          <p:nvPr/>
        </p:nvGrpSpPr>
        <p:grpSpPr>
          <a:xfrm>
            <a:off x="457200" y="3121348"/>
            <a:ext cx="776889" cy="621300"/>
            <a:chOff x="457200" y="1378813"/>
            <a:chExt cx="776889" cy="621300"/>
          </a:xfrm>
        </p:grpSpPr>
        <p:sp>
          <p:nvSpPr>
            <p:cNvPr id="1171" name="Google Shape;1171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68"/>
          <p:cNvGrpSpPr/>
          <p:nvPr/>
        </p:nvGrpSpPr>
        <p:grpSpPr>
          <a:xfrm>
            <a:off x="457200" y="3890273"/>
            <a:ext cx="776889" cy="621300"/>
            <a:chOff x="457200" y="1378813"/>
            <a:chExt cx="776889" cy="621300"/>
          </a:xfrm>
        </p:grpSpPr>
        <p:sp>
          <p:nvSpPr>
            <p:cNvPr id="1174" name="Google Shape;1174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5" name="Google Shape;1175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" name="Google Shape;1176;p68"/>
          <p:cNvSpPr txBox="1">
            <a:spLocks noGrp="1"/>
          </p:cNvSpPr>
          <p:nvPr>
            <p:ph type="subTitle" idx="2"/>
          </p:nvPr>
        </p:nvSpPr>
        <p:spPr>
          <a:xfrm>
            <a:off x="-12300" y="237408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</a:t>
            </a: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01-CodeDissection/</a:t>
            </a:r>
            <a:r>
              <a:rPr lang="en-US" sz="2400" dirty="0">
                <a:latin typeface="Roboto Light"/>
                <a:ea typeface="Roboto Light"/>
                <a:cs typeface="Roboto Light"/>
                <a:sym typeface="Roboto Light"/>
              </a:rPr>
              <a:t>js-dissect.html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68"/>
          <p:cNvSpPr/>
          <p:nvPr/>
        </p:nvSpPr>
        <p:spPr>
          <a:xfrm>
            <a:off x="1352550" y="31237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/>
          <p:nvPr/>
        </p:nvSpPr>
        <p:spPr>
          <a:xfrm>
            <a:off x="1352550" y="38902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68"/>
          <p:cNvSpPr txBox="1">
            <a:spLocks noGrp="1"/>
          </p:cNvSpPr>
          <p:nvPr>
            <p:ph type="subTitle" idx="3"/>
          </p:nvPr>
        </p:nvSpPr>
        <p:spPr>
          <a:xfrm>
            <a:off x="-12300" y="3133419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68"/>
          <p:cNvSpPr txBox="1">
            <a:spLocks noGrp="1"/>
          </p:cNvSpPr>
          <p:nvPr>
            <p:ph type="subTitle" idx="4"/>
          </p:nvPr>
        </p:nvSpPr>
        <p:spPr>
          <a:xfrm>
            <a:off x="0" y="3899944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86" name="Google Shape;1186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96" name="Google Shape;1196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453563" y="1499063"/>
          <a:ext cx="8236875" cy="32768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9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HTML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CSS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98" name="Google Shape;11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06" name="Google Shape;1206;p7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07" name="Google Shape;120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14" name="Google Shape;121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15" name="Google Shape;121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6" name="Google Shape;1216;p72"/>
          <p:cNvGraphicFramePr/>
          <p:nvPr>
            <p:extLst>
              <p:ext uri="{D42A27DB-BD31-4B8C-83A1-F6EECF244321}">
                <p14:modId xmlns:p14="http://schemas.microsoft.com/office/powerpoint/2010/main" val="517647180"/>
              </p:ext>
            </p:extLst>
          </p:nvPr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napCount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7" name="Google Shape;1217;p72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The </a:t>
            </a:r>
            <a:r>
              <a:rPr lang="en" sz="2800" i="1" dirty="0"/>
              <a:t>nouns</a:t>
            </a:r>
            <a:r>
              <a:rPr lang="en" sz="2800" dirty="0"/>
              <a:t> of programming</a:t>
            </a:r>
            <a:endParaRPr sz="2800" dirty="0"/>
          </a:p>
        </p:txBody>
      </p:sp>
      <p:sp>
        <p:nvSpPr>
          <p:cNvPr id="1219" name="Google Shape;1219;p72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7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Numbers, strings, Booleans, etc.</a:t>
            </a:r>
            <a:endParaRPr sz="2800" dirty="0"/>
          </a:p>
        </p:txBody>
      </p:sp>
      <p:sp>
        <p:nvSpPr>
          <p:cNvPr id="1222" name="Google Shape;1222;p72"/>
          <p:cNvSpPr txBox="1">
            <a:spLocks noGrp="1"/>
          </p:cNvSpPr>
          <p:nvPr>
            <p:ph type="subTitle" idx="3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Made up of a </a:t>
            </a:r>
            <a:r>
              <a:rPr lang="en" sz="2800" b="1" dirty="0"/>
              <a:t>name</a:t>
            </a:r>
            <a:r>
              <a:rPr lang="en" sz="2800" dirty="0"/>
              <a:t> and a </a:t>
            </a:r>
            <a:r>
              <a:rPr lang="en" sz="2800" b="1" dirty="0"/>
              <a:t>value</a:t>
            </a:r>
            <a:endParaRPr sz="2800" dirty="0"/>
          </a:p>
        </p:txBody>
      </p:sp>
      <p:pic>
        <p:nvPicPr>
          <p:cNvPr id="1223" name="Google Shape;1223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34" name="Google Shape;1234;p73"/>
          <p:cNvGraphicFramePr/>
          <p:nvPr>
            <p:extLst>
              <p:ext uri="{D42A27DB-BD31-4B8C-83A1-F6EECF244321}">
                <p14:modId xmlns:p14="http://schemas.microsoft.com/office/powerpoint/2010/main" val="1718265333"/>
              </p:ext>
            </p:extLst>
          </p:nvPr>
        </p:nvGraphicFramePr>
        <p:xfrm>
          <a:off x="174171" y="1502230"/>
          <a:ext cx="8875487" cy="1763484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57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2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19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600" i="1" dirty="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 dirty="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5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 dirty="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6" name="Google Shape;104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7" name="Google Shape;1047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8" name="Google Shape;1048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43" name="Google Shape;1243;p74"/>
          <p:cNvGraphicFramePr/>
          <p:nvPr>
            <p:extLst>
              <p:ext uri="{D42A27DB-BD31-4B8C-83A1-F6EECF244321}">
                <p14:modId xmlns:p14="http://schemas.microsoft.com/office/powerpoint/2010/main" val="3705158761"/>
              </p:ext>
            </p:extLst>
          </p:nvPr>
        </p:nvGraphicFramePr>
        <p:xfrm>
          <a:off x="423300" y="1723800"/>
          <a:ext cx="8396800" cy="20617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49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(‘’), </a:t>
                      </a:r>
                      <a:b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</a:t>
                      </a: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Fluffy</a:t>
                      </a: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a string.</a:t>
                      </a:r>
                      <a:endParaRPr sz="16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4" name="Google Shape;1244;p74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74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51" name="Google Shape;1251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60" name="Google Shape;1260;p7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03-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Pizza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66" name="Google Shape;1266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67" name="Google Shape;1267;p7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8" name="Google Shape;1268;p7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77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77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71" name="Google Shape;127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77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74" name="Google Shape;127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77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77" name="Google Shape;127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77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80" name="Google Shape;128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7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 sz="2400" dirty="0"/>
          </a:p>
        </p:txBody>
      </p:sp>
      <p:sp>
        <p:nvSpPr>
          <p:cNvPr id="1283" name="Google Shape;1283;p77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7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7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7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 sz="1800" dirty="0"/>
          </a:p>
        </p:txBody>
      </p:sp>
      <p:sp>
        <p:nvSpPr>
          <p:cNvPr id="1287" name="Google Shape;1287;p77"/>
          <p:cNvSpPr txBox="1">
            <a:spLocks noGrp="1"/>
          </p:cNvSpPr>
          <p:nvPr>
            <p:ph type="subTitle" idx="3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 sz="1100" dirty="0"/>
          </a:p>
        </p:txBody>
      </p:sp>
      <p:sp>
        <p:nvSpPr>
          <p:cNvPr id="1288" name="Google Shape;1288;p77"/>
          <p:cNvSpPr txBox="1">
            <a:spLocks noGrp="1"/>
          </p:cNvSpPr>
          <p:nvPr>
            <p:ph type="subTitle" idx="4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 sz="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300" name="Google Shape;1300;p7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301" name="Google Shape;130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8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317" name="Google Shape;131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318" name="Google Shape;1318;p81"/>
          <p:cNvGraphicFramePr/>
          <p:nvPr/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"Fox"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"Turtle"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"Teacher"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5" name="Google Shape;1325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 it!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34" name="Google Shape;133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Questions?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55" name="Google Shape;1055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Take existing portfolio and apply media queries and viewport to make it mobile-responsive.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7" name="Google Shape;1057;p5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Use Bootstrap CSS to re-create the portfolio you built in HW1. Your solution should minimize the use of media queries.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 also needs to be deployed on GitHub Pages and have a nice README.md </a:t>
            </a:r>
            <a:endParaRPr sz="1800" dirty="0"/>
          </a:p>
        </p:txBody>
      </p:sp>
      <p:sp>
        <p:nvSpPr>
          <p:cNvPr id="1058" name="Google Shape;1058;p5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Media Queries and Viewport</a:t>
            </a:r>
            <a:endParaRPr sz="1400" b="1"/>
          </a:p>
        </p:txBody>
      </p:sp>
      <p:sp>
        <p:nvSpPr>
          <p:cNvPr id="1059" name="Google Shape;1059;p5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Bootstrap CSS</a:t>
            </a:r>
            <a:endParaRPr sz="14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05-PizzaConsole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0" name="Google Shape;1340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41" name="Google Shape;134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349" name="Google Shape;134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Console Log (</a:t>
            </a:r>
            <a:r>
              <a:rPr lang="en-US" dirty="0">
                <a:solidFill>
                  <a:schemeClr val="dk1"/>
                </a:solidFill>
              </a:rPr>
              <a:t>05-PizzaConsole)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0" name="Google Shape;1350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8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2" name="Google Shape;1352;p8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53" name="Google Shape;1353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85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56" name="Google Shape;1356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85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1" name="Google Shape;1361;p85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lang="en" i="1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8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5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85"/>
          <p:cNvSpPr txBox="1">
            <a:spLocks noGrp="1"/>
          </p:cNvSpPr>
          <p:nvPr>
            <p:ph type="subTitle" idx="2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85"/>
          <p:cNvSpPr txBox="1">
            <a:spLocks noGrp="1"/>
          </p:cNvSpPr>
          <p:nvPr>
            <p:ph type="subTitle" idx="3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lang="en" sz="18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66" name="Google Shape;1366;p85"/>
          <p:cNvGraphicFramePr/>
          <p:nvPr>
            <p:extLst>
              <p:ext uri="{D42A27DB-BD31-4B8C-83A1-F6EECF244321}">
                <p14:modId xmlns:p14="http://schemas.microsoft.com/office/powerpoint/2010/main" val="1929583123"/>
              </p:ext>
            </p:extLst>
          </p:nvPr>
        </p:nvGraphicFramePr>
        <p:xfrm>
          <a:off x="1403000" y="3143200"/>
          <a:ext cx="4677825" cy="13646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46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elcome: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‘Pizzas cost $5 each’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‘Your total is: $’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‘Still Hungry: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76" name="Google Shape;1376;p8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7" name="Google Shape;1377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384" name="Google Shape;1384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8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>
            <p:extLst>
              <p:ext uri="{D42A27DB-BD31-4B8C-83A1-F6EECF244321}">
                <p14:modId xmlns:p14="http://schemas.microsoft.com/office/powerpoint/2010/main" val="1918607610"/>
              </p:ext>
            </p:extLst>
          </p:nvPr>
        </p:nvGraphicFramePr>
        <p:xfrm>
          <a:off x="369363" y="1477175"/>
          <a:ext cx="5488400" cy="19791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definitely rock!’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‘The question is, do “you”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‘How much do you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1" name="Google Shape;139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392" name="Google Shape;139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 animBg="1"/>
      <p:bldP spid="1410" grpId="0" animBg="1"/>
      <p:bldP spid="14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07-PromptSushi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7" name="Google Shape;1417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418" name="Google Shape;1418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9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Alerts (</a:t>
            </a:r>
            <a:r>
              <a:rPr lang="en-US" b="1" dirty="0">
                <a:solidFill>
                  <a:schemeClr val="dk1"/>
                </a:solidFill>
              </a:rPr>
              <a:t>07-PromptSushi)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5" name="Google Shape;1425;p9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427" name="Google Shape;1427;p9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8" name="Google Shape;142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29" name="Google Shape;1429;p91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91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31" name="Google Shape;1431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2" name="Google Shape;1432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91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34" name="Google Shape;1434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5" name="Google Shape;1435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91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37" name="Google Shape;1437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8" name="Google Shape;1438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91"/>
          <p:cNvSpPr txBox="1">
            <a:spLocks noGrp="1"/>
          </p:cNvSpPr>
          <p:nvPr>
            <p:ph type="subTitle" idx="1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91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1"/>
          <p:cNvSpPr txBox="1">
            <a:spLocks noGrp="1"/>
          </p:cNvSpPr>
          <p:nvPr>
            <p:ph type="subTitle" idx="2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91"/>
          <p:cNvSpPr txBox="1">
            <a:spLocks noGrp="1"/>
          </p:cNvSpPr>
          <p:nvPr>
            <p:ph type="subTitle" idx="3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449" name="Google Shape;1449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55" name="Google Shape;1455;p9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456" name="Google Shape;1456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</a:rPr>
              <a:t>We now have an “algorithms” directory</a:t>
            </a:r>
            <a:endParaRPr sz="18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This has questions that might be asked in an interview</a:t>
            </a:r>
            <a:endParaRPr sz="1800" dirty="0"/>
          </a:p>
        </p:txBody>
      </p:sp>
      <p:pic>
        <p:nvPicPr>
          <p:cNvPr id="1091" name="Google Shape;1091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78D9BB4-A8A9-4B44-8CD0-F3BC6A8AB5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Google Shape;1077;p60">
            <a:extLst>
              <a:ext uri="{FF2B5EF4-FFF2-40B4-BE49-F238E27FC236}">
                <a16:creationId xmlns:a16="http://schemas.microsoft.com/office/drawing/2014/main" id="{C42CFBB8-9A4A-4693-87B4-2E6077121044}"/>
              </a:ext>
            </a:extLst>
          </p:cNvPr>
          <p:cNvSpPr/>
          <p:nvPr/>
        </p:nvSpPr>
        <p:spPr>
          <a:xfrm>
            <a:off x="1336627" y="2773872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Try these outside of class or if you have time after a pre-class drill</a:t>
            </a:r>
            <a:endParaRPr sz="1800" dirty="0"/>
          </a:p>
        </p:txBody>
      </p:sp>
      <p:pic>
        <p:nvPicPr>
          <p:cNvPr id="29" name="Google Shape;1092;p60">
            <a:extLst>
              <a:ext uri="{FF2B5EF4-FFF2-40B4-BE49-F238E27FC236}">
                <a16:creationId xmlns:a16="http://schemas.microsoft.com/office/drawing/2014/main" id="{435C16D9-64D0-42C2-88B3-579162038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7" y="2733819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375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463" name="Google Shape;1463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9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470" name="Google Shape;147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/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9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spcBef>
                <a:spcPts val="800"/>
              </a:spcBef>
            </a:pP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(09-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479" name="Google Shape;1479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80" name="Google Shape;1480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9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487" name="Google Shape;148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 (09-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8" name="Google Shape;1488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9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97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91" name="Google Shape;149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2" name="Google Shape;1492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3" name="Google Shape;1493;p97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94" name="Google Shape;1494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97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97" name="Google Shape;1497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8" name="Google Shape;1498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9" name="Google Shape;1499;p97"/>
          <p:cNvSpPr txBox="1">
            <a:spLocks noGrp="1"/>
          </p:cNvSpPr>
          <p:nvPr>
            <p:ph type="subTitle" idx="1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9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97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7"/>
          <p:cNvSpPr txBox="1">
            <a:spLocks noGrp="1"/>
          </p:cNvSpPr>
          <p:nvPr>
            <p:ph type="subTitle" idx="2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p97"/>
          <p:cNvSpPr txBox="1">
            <a:spLocks noGrp="1"/>
          </p:cNvSpPr>
          <p:nvPr>
            <p:ph type="subTitle" idx="3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97"/>
          <p:cNvSpPr txBox="1">
            <a:spLocks noGrp="1"/>
          </p:cNvSpPr>
          <p:nvPr>
            <p:ph type="subTitle" idx="4"/>
          </p:nvPr>
        </p:nvSpPr>
        <p:spPr>
          <a:xfrm>
            <a:off x="-566032" y="3112231"/>
            <a:ext cx="9935004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800" i="1" dirty="0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5" name="Google Shape;1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18" y="2986006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9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512" name="Google Shape;1512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(10-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ConditionalActivity2)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518" name="Google Shape;151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519" name="Google Shape;1519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6" name="Google Shape;1526;p10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528" name="Google Shape;152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activity (everyone together)</a:t>
            </a:r>
            <a:endParaRPr dirty="0"/>
          </a:p>
        </p:txBody>
      </p:sp>
      <p:sp>
        <p:nvSpPr>
          <p:cNvPr id="1529" name="Google Shape;1529;p10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0" name="Google Shape;1530;p10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00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Open </a:t>
            </a:r>
            <a:r>
              <a:rPr lang="en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10-</a:t>
            </a:r>
            <a:r>
              <a:rPr lang="en-US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ConditionalActivity2/conditional-demo-2.html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100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00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00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00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We’ll check answers as we go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6" name="Google Shape;1536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544" name="Google Shape;1544;p10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45" name="Google Shape;1545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55" name="Google Shape;1555;p102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562" name="Google Shape;1562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Array Name: </a:t>
            </a:r>
            <a:r>
              <a:rPr lang="en" dirty="0"/>
              <a:t> zooAnimals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Coded in JavaScript using an Array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Coded in JavaScript using an array:</a:t>
            </a:r>
            <a:endParaRPr dirty="0"/>
          </a:p>
        </p:txBody>
      </p:sp>
      <p:graphicFrame>
        <p:nvGraphicFramePr>
          <p:cNvPr id="1564" name="Google Shape;1564;p103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65" name="Google Shape;1565;p103"/>
          <p:cNvGraphicFramePr/>
          <p:nvPr>
            <p:extLst>
              <p:ext uri="{D42A27DB-BD31-4B8C-83A1-F6EECF244321}">
                <p14:modId xmlns:p14="http://schemas.microsoft.com/office/powerpoint/2010/main" val="2410241649"/>
              </p:ext>
            </p:extLst>
          </p:nvPr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65" name="Google Shape;1065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571" name="Google Shape;1571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73" name="Google Shape;1573;p10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04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lang="en" sz="2000" i="1" dirty="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104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4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04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8" name="Google Shape;1578;p104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9" name="Google Shape;1579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2" name="Google Shape;1582;p104"/>
          <p:cNvGraphicFramePr/>
          <p:nvPr>
            <p:extLst>
              <p:ext uri="{D42A27DB-BD31-4B8C-83A1-F6EECF244321}">
                <p14:modId xmlns:p14="http://schemas.microsoft.com/office/powerpoint/2010/main" val="1753217242"/>
              </p:ext>
            </p:extLst>
          </p:nvPr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‘Tommy’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‘Doug’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‘Oblina’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‘Zoo’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‘Carrot’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588" name="Google Shape;1588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90" name="Google Shape;1590;p105"/>
          <p:cNvGraphicFramePr/>
          <p:nvPr>
            <p:extLst>
              <p:ext uri="{D42A27DB-BD31-4B8C-83A1-F6EECF244321}">
                <p14:modId xmlns:p14="http://schemas.microsoft.com/office/powerpoint/2010/main" val="872576070"/>
              </p:ext>
            </p:extLst>
          </p:nvPr>
        </p:nvGraphicFramePr>
        <p:xfrm>
          <a:off x="526225" y="2365800"/>
          <a:ext cx="8212850" cy="24686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21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 dirty="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1" name="Google Shape;1591;p10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05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10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05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 sz="1800" dirty="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5" name="Google Shape;1595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02" name="Google Shape;1602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10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Code Dissection (12-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ArraysActivity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9" name="Google Shape;1609;p10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11" name="Google Shape;1611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lang="en" sz="24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2" name="Google Shape;1612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Questions,</a:t>
            </a:r>
            <a:br>
              <a:rPr lang="en" dirty="0"/>
            </a:br>
            <a:r>
              <a:rPr lang="en-US" dirty="0"/>
              <a:t>Comments,</a:t>
            </a:r>
            <a:br>
              <a:rPr lang="en-US" dirty="0"/>
            </a:br>
            <a:r>
              <a:rPr lang="en-US" dirty="0"/>
              <a:t>Concerns</a:t>
            </a:r>
            <a:r>
              <a:rPr lang="en" dirty="0"/>
              <a:t>?</a:t>
            </a:r>
            <a:endParaRPr dirty="0"/>
          </a:p>
        </p:txBody>
      </p:sp>
      <p:sp>
        <p:nvSpPr>
          <p:cNvPr id="1618" name="Google Shape;1618;p10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19" name="Google Shape;1619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26" name="Google Shape;1626;p10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27" name="Google Shape;1627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1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3" name="Google Shape;163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34" name="Google Shape;1634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1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1" name="Google Shape;1641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42" name="Google Shape;1642;p11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 (13-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Bands)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3" name="Google Shape;1643;p11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111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6" name="Google Shape;1646;p111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47" name="Google Shape;164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9" name="Google Shape;1649;p111"/>
          <p:cNvSpPr txBox="1">
            <a:spLocks noGrp="1"/>
          </p:cNvSpPr>
          <p:nvPr>
            <p:ph type="subTitle" idx="1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array of your favorite bands.</a:t>
            </a:r>
            <a:endParaRPr sz="1600"/>
          </a:p>
        </p:txBody>
      </p:sp>
      <p:sp>
        <p:nvSpPr>
          <p:cNvPr id="1650" name="Google Shape;1650;p111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1" name="Google Shape;1651;p111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52" name="Google Shape;165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111"/>
          <p:cNvSpPr txBox="1">
            <a:spLocks noGrp="1"/>
          </p:cNvSpPr>
          <p:nvPr>
            <p:ph type="subTitle" idx="2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1655" name="Google Shape;1655;p111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111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57" name="Google Shape;165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111"/>
          <p:cNvSpPr txBox="1">
            <a:spLocks noGrp="1"/>
          </p:cNvSpPr>
          <p:nvPr>
            <p:ph type="subTitle" idx="3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1660" name="Google Shape;1660;p111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11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62" name="Google Shape;166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111"/>
          <p:cNvSpPr txBox="1">
            <a:spLocks noGrp="1"/>
          </p:cNvSpPr>
          <p:nvPr>
            <p:ph type="subTitle" idx="4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1665" name="Google Shape;1665;p111"/>
          <p:cNvSpPr txBox="1">
            <a:spLocks noGrp="1"/>
          </p:cNvSpPr>
          <p:nvPr>
            <p:ph type="subTitle" idx="5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66" name="Google Shape;16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2" name="Google Shape;1672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73" name="Google Shape;1673;p1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JavaScript Definitions</a:t>
            </a:r>
            <a:endParaRPr sz="18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1079" name="Google Shape;1079;p60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Arrays</a:t>
            </a:r>
            <a:endParaRPr dirty="0">
              <a:latin typeface="+mn-lt"/>
            </a:endParaRPr>
          </a:p>
        </p:txBody>
      </p:sp>
      <p:sp>
        <p:nvSpPr>
          <p:cNvPr id="1081" name="Google Shape;1081;p60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4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083" name="Google Shape;1083;p60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5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085" name="Google Shape;1085;p60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0"/>
          <p:cNvSpPr txBox="1">
            <a:spLocks noGrp="1"/>
          </p:cNvSpPr>
          <p:nvPr>
            <p:ph type="subTitle" idx="6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Logging, alerting, prompting</a:t>
            </a:r>
            <a:endParaRPr dirty="0"/>
          </a:p>
        </p:txBody>
      </p:sp>
      <p:pic>
        <p:nvPicPr>
          <p:cNvPr id="1087" name="Google Shape;1087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1"/>
                </a:solidFill>
              </a:rPr>
              <a:t>Time for JavaScript!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7A13D70-F282-4696-BC9F-9041D227F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funny meme javascript">
            <a:extLst>
              <a:ext uri="{FF2B5EF4-FFF2-40B4-BE49-F238E27FC236}">
                <a16:creationId xmlns:a16="http://schemas.microsoft.com/office/drawing/2014/main" id="{529F231C-4494-401A-8D2F-C965C2C9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86" y="1117377"/>
            <a:ext cx="2711297" cy="33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109" name="Google Shape;1109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10" name="Google Shape;1110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2701</Words>
  <Application>Microsoft Office PowerPoint</Application>
  <PresentationFormat>On-screen Show (16:9)</PresentationFormat>
  <Paragraphs>454</Paragraphs>
  <Slides>58</Slides>
  <Notes>58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Roboto</vt:lpstr>
      <vt:lpstr>Roboto Light</vt:lpstr>
      <vt:lpstr>Inconsolata</vt:lpstr>
      <vt:lpstr>Roboto Medium</vt:lpstr>
      <vt:lpstr>Roboto Thin</vt:lpstr>
      <vt:lpstr>Amatic SC</vt:lpstr>
      <vt:lpstr>Simple Light</vt:lpstr>
      <vt:lpstr>Lesson 3.1</vt:lpstr>
      <vt:lpstr>Admin Items</vt:lpstr>
      <vt:lpstr>Homework #2: Questions?</vt:lpstr>
      <vt:lpstr>Algorithms</vt:lpstr>
      <vt:lpstr>Today’s Class</vt:lpstr>
      <vt:lpstr>Class Objectives</vt:lpstr>
      <vt:lpstr>JavaTime for JavaScript!</vt:lpstr>
      <vt:lpstr>How to Learn JavaScript</vt:lpstr>
      <vt:lpstr>Your Brain on JavaScript</vt:lpstr>
      <vt:lpstr>Time to Take Notes!</vt:lpstr>
      <vt:lpstr>PowerPoint Presentation</vt:lpstr>
      <vt:lpstr>Learning JavaScript</vt:lpstr>
      <vt:lpstr>Partner Activity:  01-CodeDissection  A big part of being a developer is learning on the fly! Instructions sent via Slack</vt:lpstr>
      <vt:lpstr>Partner Activity: 01-CodeDissection </vt:lpstr>
      <vt:lpstr>What Is JavaScript?</vt:lpstr>
      <vt:lpstr>JavaScript Definition</vt:lpstr>
      <vt:lpstr>Variables</vt:lpstr>
      <vt:lpstr>Variables</vt:lpstr>
      <vt:lpstr>Variable Basics: Syntax  </vt:lpstr>
      <vt:lpstr>Variable Basics: Syntax  </vt:lpstr>
      <vt:lpstr>Variables</vt:lpstr>
      <vt:lpstr>Activity: 03-PizzaVariables In this activity, you will fill in the missing  JavaScript code to create variables. </vt:lpstr>
      <vt:lpstr>Activity: Variables </vt:lpstr>
      <vt:lpstr>PowerPoint Presentation</vt:lpstr>
      <vt:lpstr>Console Log</vt:lpstr>
      <vt:lpstr>Console Log</vt:lpstr>
      <vt:lpstr>Console.log</vt:lpstr>
      <vt:lpstr>How do you comfort a JavaScript bug?</vt:lpstr>
      <vt:lpstr>How do you comfort a JavaScript bug? You "console" it!</vt:lpstr>
      <vt:lpstr>Activity: Console Log 05-PizzaConsole </vt:lpstr>
      <vt:lpstr>Activity: Console Log (05-PizzaConsole)  </vt:lpstr>
      <vt:lpstr>PowerPoint Presentation</vt:lpstr>
      <vt:lpstr>Alerts, Prompts, Confirms</vt:lpstr>
      <vt:lpstr>Alerts, Prompts, Confirms</vt:lpstr>
      <vt:lpstr>Alerts, Prompts, Confirms</vt:lpstr>
      <vt:lpstr>Activity: Alerts 07-PromptSushi  </vt:lpstr>
      <vt:lpstr>Activity: Alerts (07-PromptSushi)</vt:lpstr>
      <vt:lpstr>PowerPoint Presentation</vt:lpstr>
      <vt:lpstr>If/Else Statements</vt:lpstr>
      <vt:lpstr>Conditionals</vt:lpstr>
      <vt:lpstr>If/Else Statements Are Critical</vt:lpstr>
      <vt:lpstr>Partner Activity: If/Else Part 1 With a partner you will create a  website (from scratch) that asks  users if they eat steak. (09-ConditionalActivity)   </vt:lpstr>
      <vt:lpstr>Partner Activity: If/Else Part 1 (09-ConditionalActivity) </vt:lpstr>
      <vt:lpstr>PowerPoint Presentation</vt:lpstr>
      <vt:lpstr>Activity: If/Else Part 2 (10-ConditionalActivity2) As a class, we will go through and predict what the result of a conditional statement will be.   </vt:lpstr>
      <vt:lpstr>Activity: If/Else Part 2</vt:lpstr>
      <vt:lpstr>Arrays</vt:lpstr>
      <vt:lpstr>The Zoo Pen</vt:lpstr>
      <vt:lpstr>The Zoo Pen: Coded</vt:lpstr>
      <vt:lpstr>Arrays </vt:lpstr>
      <vt:lpstr>Arrays: Indices</vt:lpstr>
      <vt:lpstr>Arrays</vt:lpstr>
      <vt:lpstr>Partner Activity: Code Dissection (12-ArraysActivity)</vt:lpstr>
      <vt:lpstr>Questions, Comments, Concerns?</vt:lpstr>
      <vt:lpstr>Homework #3</vt:lpstr>
      <vt:lpstr>Challenge: Favorite Band Array In this challenge, you will create an  array of your favorite bands.</vt:lpstr>
      <vt:lpstr>PowerPoint Presentation</vt:lpstr>
      <vt:lpstr>Challenge: Code Dissection (Re-examined) Re-examine the file sent to you at the start of class.  See if you can better understand how it works after having completed today’s class.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3.1</dc:title>
  <cp:lastModifiedBy>Spencer Shadley</cp:lastModifiedBy>
  <cp:revision>17</cp:revision>
  <dcterms:modified xsi:type="dcterms:W3CDTF">2019-11-25T04:52:27Z</dcterms:modified>
</cp:coreProperties>
</file>